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003599" y="3777332"/>
            <a:ext cx="182880" cy="182880"/>
          </a:xfrm>
          <a:prstGeom prst="triangle">
            <a:avLst/>
          </a:prstGeom>
          <a:noFill/>
          <a:ln w="1270">
            <a:solidFill>
              <a:srgbClr val="908691"/>
            </a:solidFill>
            <a:prstDash val="solid"/>
          </a:ln>
        </p:spPr>
      </p:sp>
      <p:sp>
        <p:nvSpPr>
          <p:cNvPr id="3" name="Shape 1"/>
          <p:cNvSpPr/>
          <p:nvPr/>
        </p:nvSpPr>
        <p:spPr>
          <a:xfrm>
            <a:off x="7016574" y="1880205"/>
            <a:ext cx="182880" cy="182880"/>
          </a:xfrm>
          <a:prstGeom prst="triangle">
            <a:avLst/>
          </a:prstGeom>
          <a:noFill/>
          <a:ln w="1270">
            <a:solidFill>
              <a:srgbClr val="F0D92F"/>
            </a:solidFill>
            <a:prstDash val="solid"/>
          </a:ln>
        </p:spPr>
      </p:sp>
      <p:sp>
        <p:nvSpPr>
          <p:cNvPr id="4" name="Shape 2"/>
          <p:cNvSpPr/>
          <p:nvPr/>
        </p:nvSpPr>
        <p:spPr>
          <a:xfrm>
            <a:off x="5537755" y="4556367"/>
            <a:ext cx="182880" cy="182880"/>
          </a:xfrm>
          <a:prstGeom prst="rect">
            <a:avLst/>
          </a:prstGeom>
          <a:noFill/>
          <a:ln w="1270">
            <a:solidFill>
              <a:srgbClr val="BA3427"/>
            </a:solidFill>
            <a:prstDash val="solid"/>
          </a:ln>
        </p:spPr>
      </p:sp>
      <p:sp>
        <p:nvSpPr>
          <p:cNvPr id="5" name="Shape 3"/>
          <p:cNvSpPr/>
          <p:nvPr/>
        </p:nvSpPr>
        <p:spPr>
          <a:xfrm>
            <a:off x="1727760" y="583134"/>
            <a:ext cx="182880" cy="182880"/>
          </a:xfrm>
          <a:prstGeom prst="rect">
            <a:avLst/>
          </a:prstGeom>
          <a:noFill/>
          <a:ln w="1270">
            <a:solidFill>
              <a:srgbClr val="C0A832"/>
            </a:solidFill>
            <a:prstDash val="solid"/>
          </a:ln>
        </p:spPr>
      </p:sp>
      <p:sp>
        <p:nvSpPr>
          <p:cNvPr id="6" name="Shape 4"/>
          <p:cNvSpPr/>
          <p:nvPr/>
        </p:nvSpPr>
        <p:spPr>
          <a:xfrm>
            <a:off x="6624141" y="467661"/>
            <a:ext cx="182880" cy="182880"/>
          </a:xfrm>
          <a:prstGeom prst="triangle">
            <a:avLst/>
          </a:prstGeom>
          <a:noFill/>
          <a:ln w="1270">
            <a:solidFill>
              <a:srgbClr val="6D724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Typography: Serif vs. Sans-serif, Fonts, Kerning, Leading, Tracking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Welcome to the world of Typography!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In this presentation, we'll cover the fundamental elements that make type visually appealing and readable.  We'll explore: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Serif vs. Sans-serif fonts: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Understanding the differences and when to use them.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Fonts: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basics of choosing the right font.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Kerning: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Adjusting the space between individual letters.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Leading: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vertical space between lines of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Tracking: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Adjusting the overall spacing between letters in a word or block of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126759" y="3896711"/>
            <a:ext cx="182880" cy="182880"/>
          </a:xfrm>
          <a:prstGeom prst="triangle">
            <a:avLst/>
          </a:prstGeom>
          <a:noFill/>
          <a:ln w="1270">
            <a:solidFill>
              <a:srgbClr val="BDB164"/>
            </a:solidFill>
            <a:prstDash val="solid"/>
          </a:ln>
        </p:spPr>
      </p:sp>
      <p:sp>
        <p:nvSpPr>
          <p:cNvPr id="3" name="Shape 1"/>
          <p:cNvSpPr/>
          <p:nvPr/>
        </p:nvSpPr>
        <p:spPr>
          <a:xfrm>
            <a:off x="64007" y="2531478"/>
            <a:ext cx="182880" cy="182880"/>
          </a:xfrm>
          <a:prstGeom prst="triangle">
            <a:avLst/>
          </a:prstGeom>
          <a:noFill/>
          <a:ln w="1270">
            <a:solidFill>
              <a:srgbClr val="4FBD45"/>
            </a:solidFill>
            <a:prstDash val="solid"/>
          </a:ln>
        </p:spPr>
      </p:sp>
      <p:sp>
        <p:nvSpPr>
          <p:cNvPr id="4" name="Shape 2"/>
          <p:cNvSpPr/>
          <p:nvPr/>
        </p:nvSpPr>
        <p:spPr>
          <a:xfrm>
            <a:off x="765702" y="3690059"/>
            <a:ext cx="182880" cy="182880"/>
          </a:xfrm>
          <a:prstGeom prst="rect">
            <a:avLst/>
          </a:prstGeom>
          <a:noFill/>
          <a:ln w="1270">
            <a:solidFill>
              <a:srgbClr val="C62B01"/>
            </a:solidFill>
            <a:prstDash val="solid"/>
          </a:ln>
        </p:spPr>
      </p:sp>
      <p:sp>
        <p:nvSpPr>
          <p:cNvPr id="5" name="Shape 3"/>
          <p:cNvSpPr/>
          <p:nvPr/>
        </p:nvSpPr>
        <p:spPr>
          <a:xfrm>
            <a:off x="1265597" y="2721440"/>
            <a:ext cx="182880" cy="182880"/>
          </a:xfrm>
          <a:prstGeom prst="rect">
            <a:avLst/>
          </a:prstGeom>
          <a:noFill/>
          <a:ln w="1270">
            <a:solidFill>
              <a:srgbClr val="56EACB"/>
            </a:solidFill>
            <a:prstDash val="solid"/>
          </a:ln>
        </p:spPr>
      </p:sp>
      <p:sp>
        <p:nvSpPr>
          <p:cNvPr id="6" name="Shape 4"/>
          <p:cNvSpPr/>
          <p:nvPr/>
        </p:nvSpPr>
        <p:spPr>
          <a:xfrm>
            <a:off x="7003852" y="4444643"/>
            <a:ext cx="182880" cy="182880"/>
          </a:xfrm>
          <a:prstGeom prst="rect">
            <a:avLst/>
          </a:prstGeom>
          <a:noFill/>
          <a:ln w="1270">
            <a:solidFill>
              <a:srgbClr val="70ED7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Leading: Visual Examples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Different leading values: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Tight Leading:</a:t>
            </a:r>
            <a:pPr algn="l" indent="0" marL="0">
              <a:lnSpc>
                <a:spcPts val="1600"/>
              </a:lnSpc>
              <a:buNone/>
            </a:pP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This paragraph has tight leading. It can be difficult to read because the lines are too close together.</a:t>
            </a: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Optimal Leading:</a:t>
            </a:r>
            <a:pPr algn="l" indent="0" marL="0">
              <a:lnSpc>
                <a:spcPts val="1600"/>
              </a:lnSpc>
              <a:buNone/>
            </a:pP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This paragraph has optimal leading. It's comfortable to read, and the lines are well-spaced.</a:t>
            </a: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Loose Leading:</a:t>
            </a:r>
            <a:pPr algn="l" indent="0" marL="0">
              <a:lnSpc>
                <a:spcPts val="1600"/>
              </a:lnSpc>
              <a:buNone/>
            </a:pP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This paragraph has loose leading. While readable, it can feel disconnected and visually less appealing.</a:t>
            </a:r>
            <a:endParaRPr lang="en-US" sz="1400" dirty="0"/>
          </a:p>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382715" y="39132"/>
            <a:ext cx="182880" cy="182880"/>
          </a:xfrm>
          <a:prstGeom prst="triangle">
            <a:avLst/>
          </a:prstGeom>
          <a:noFill/>
          <a:ln w="1270">
            <a:solidFill>
              <a:srgbClr val="253405"/>
            </a:solidFill>
            <a:prstDash val="solid"/>
          </a:ln>
        </p:spPr>
      </p:sp>
      <p:sp>
        <p:nvSpPr>
          <p:cNvPr id="3" name="Shape 1"/>
          <p:cNvSpPr/>
          <p:nvPr/>
        </p:nvSpPr>
        <p:spPr>
          <a:xfrm>
            <a:off x="2428907" y="3375177"/>
            <a:ext cx="182880" cy="182880"/>
          </a:xfrm>
          <a:prstGeom prst="cube">
            <a:avLst/>
          </a:prstGeom>
          <a:noFill/>
          <a:ln w="1270">
            <a:solidFill>
              <a:srgbClr val="989C96"/>
            </a:solidFill>
            <a:prstDash val="solid"/>
          </a:ln>
        </p:spPr>
      </p:sp>
      <p:sp>
        <p:nvSpPr>
          <p:cNvPr id="4" name="Shape 2"/>
          <p:cNvSpPr/>
          <p:nvPr/>
        </p:nvSpPr>
        <p:spPr>
          <a:xfrm>
            <a:off x="4167" y="2579474"/>
            <a:ext cx="182880" cy="182880"/>
          </a:xfrm>
          <a:prstGeom prst="triangle">
            <a:avLst/>
          </a:prstGeom>
          <a:noFill/>
          <a:ln w="1270">
            <a:solidFill>
              <a:srgbClr val="260BAF"/>
            </a:solidFill>
            <a:prstDash val="solid"/>
          </a:ln>
        </p:spPr>
      </p:sp>
      <p:sp>
        <p:nvSpPr>
          <p:cNvPr id="5" name="Shape 3"/>
          <p:cNvSpPr/>
          <p:nvPr/>
        </p:nvSpPr>
        <p:spPr>
          <a:xfrm>
            <a:off x="488442" y="603673"/>
            <a:ext cx="182880" cy="182880"/>
          </a:xfrm>
          <a:prstGeom prst="cube">
            <a:avLst/>
          </a:prstGeom>
          <a:noFill/>
          <a:ln w="1270">
            <a:solidFill>
              <a:srgbClr val="50E4B8"/>
            </a:solidFill>
            <a:prstDash val="solid"/>
          </a:ln>
        </p:spPr>
      </p:sp>
      <p:sp>
        <p:nvSpPr>
          <p:cNvPr id="6" name="Shape 4"/>
          <p:cNvSpPr/>
          <p:nvPr/>
        </p:nvSpPr>
        <p:spPr>
          <a:xfrm>
            <a:off x="6669242" y="1055664"/>
            <a:ext cx="182880" cy="182880"/>
          </a:xfrm>
          <a:prstGeom prst="triangle">
            <a:avLst/>
          </a:prstGeom>
          <a:noFill/>
          <a:ln w="1270">
            <a:solidFill>
              <a:srgbClr val="DDF95D"/>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Tracking: Letter-Spacing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Tracking is the uniform adjustment of space between </a:t>
            </a:r>
            <a:pPr algn="l" indent="0" marL="0">
              <a:lnSpc>
                <a:spcPts val="1600"/>
              </a:lnSpc>
              <a:buNone/>
            </a:pPr>
            <a:r>
              <a:rPr lang="en-US" sz="1400" i="1" dirty="0">
                <a:solidFill>
                  <a:srgbClr val="FFFFFF"/>
                </a:solidFill>
                <a:latin typeface="Poppins" pitchFamily="34" charset="0"/>
                <a:ea typeface="Poppins" pitchFamily="34" charset="-122"/>
                <a:cs typeface="Poppins" pitchFamily="34" charset="-120"/>
              </a:rPr>
              <a:t>all</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letters in a word or block of text. Also known as letter-spacing.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Purpose: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to create a specific visual effect or to fit text into a defined space.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Subtle Adjustments: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Tracking adjustments should be subtle. Extreme tracking can significantly impact readability. It should be evenly distributed between each letter in the given word or block of 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536357" y="2970830"/>
            <a:ext cx="182880" cy="182880"/>
          </a:xfrm>
          <a:prstGeom prst="triangle">
            <a:avLst/>
          </a:prstGeom>
          <a:noFill/>
          <a:ln w="1270">
            <a:solidFill>
              <a:srgbClr val="E829B5"/>
            </a:solidFill>
            <a:prstDash val="solid"/>
          </a:ln>
        </p:spPr>
      </p:sp>
      <p:sp>
        <p:nvSpPr>
          <p:cNvPr id="3" name="Shape 1"/>
          <p:cNvSpPr/>
          <p:nvPr/>
        </p:nvSpPr>
        <p:spPr>
          <a:xfrm>
            <a:off x="6785540" y="2673682"/>
            <a:ext cx="182880" cy="182880"/>
          </a:xfrm>
          <a:prstGeom prst="rect">
            <a:avLst/>
          </a:prstGeom>
          <a:noFill/>
          <a:ln w="1270">
            <a:solidFill>
              <a:srgbClr val="7C7385"/>
            </a:solidFill>
            <a:prstDash val="solid"/>
          </a:ln>
        </p:spPr>
      </p:sp>
      <p:sp>
        <p:nvSpPr>
          <p:cNvPr id="4" name="Shape 2"/>
          <p:cNvSpPr/>
          <p:nvPr/>
        </p:nvSpPr>
        <p:spPr>
          <a:xfrm>
            <a:off x="7838034" y="57579"/>
            <a:ext cx="182880" cy="182880"/>
          </a:xfrm>
          <a:prstGeom prst="rect">
            <a:avLst/>
          </a:prstGeom>
          <a:noFill/>
          <a:ln w="1270">
            <a:solidFill>
              <a:srgbClr val="BE5077"/>
            </a:solidFill>
            <a:prstDash val="solid"/>
          </a:ln>
        </p:spPr>
      </p:sp>
      <p:sp>
        <p:nvSpPr>
          <p:cNvPr id="5" name="Shape 3"/>
          <p:cNvSpPr/>
          <p:nvPr/>
        </p:nvSpPr>
        <p:spPr>
          <a:xfrm>
            <a:off x="4741896" y="464526"/>
            <a:ext cx="182880" cy="182880"/>
          </a:xfrm>
          <a:prstGeom prst="triangle">
            <a:avLst/>
          </a:prstGeom>
          <a:noFill/>
          <a:ln w="1270">
            <a:solidFill>
              <a:srgbClr val="EB5B81"/>
            </a:solidFill>
            <a:prstDash val="solid"/>
          </a:ln>
        </p:spPr>
      </p:sp>
      <p:sp>
        <p:nvSpPr>
          <p:cNvPr id="6" name="Shape 4"/>
          <p:cNvSpPr/>
          <p:nvPr/>
        </p:nvSpPr>
        <p:spPr>
          <a:xfrm>
            <a:off x="3412180" y="429347"/>
            <a:ext cx="182880" cy="182880"/>
          </a:xfrm>
          <a:prstGeom prst="rect">
            <a:avLst/>
          </a:prstGeom>
          <a:noFill/>
          <a:ln w="1270">
            <a:solidFill>
              <a:srgbClr val="3517F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Tracking: Examples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Compare the effects of different tracking values: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Negative Tracking:</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NARROW</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Normal Tracking:</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NORMAL</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Positive Tracking:</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W I D E</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12</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798449" y="2085585"/>
            <a:ext cx="182880" cy="182880"/>
          </a:xfrm>
          <a:prstGeom prst="cube">
            <a:avLst/>
          </a:prstGeom>
          <a:noFill/>
          <a:ln w="1270">
            <a:solidFill>
              <a:srgbClr val="9CB228"/>
            </a:solidFill>
            <a:prstDash val="solid"/>
          </a:ln>
        </p:spPr>
      </p:sp>
      <p:sp>
        <p:nvSpPr>
          <p:cNvPr id="3" name="Shape 1"/>
          <p:cNvSpPr/>
          <p:nvPr/>
        </p:nvSpPr>
        <p:spPr>
          <a:xfrm>
            <a:off x="1419822" y="627825"/>
            <a:ext cx="182880" cy="182880"/>
          </a:xfrm>
          <a:prstGeom prst="cube">
            <a:avLst/>
          </a:prstGeom>
          <a:noFill/>
          <a:ln w="1270">
            <a:solidFill>
              <a:srgbClr val="7641CE"/>
            </a:solidFill>
            <a:prstDash val="solid"/>
          </a:ln>
        </p:spPr>
      </p:sp>
      <p:sp>
        <p:nvSpPr>
          <p:cNvPr id="4" name="Shape 2"/>
          <p:cNvSpPr/>
          <p:nvPr/>
        </p:nvSpPr>
        <p:spPr>
          <a:xfrm>
            <a:off x="2502377" y="4434507"/>
            <a:ext cx="182880" cy="182880"/>
          </a:xfrm>
          <a:prstGeom prst="cube">
            <a:avLst/>
          </a:prstGeom>
          <a:noFill/>
          <a:ln w="1270">
            <a:solidFill>
              <a:srgbClr val="51A95B"/>
            </a:solidFill>
            <a:prstDash val="solid"/>
          </a:ln>
        </p:spPr>
      </p:sp>
      <p:sp>
        <p:nvSpPr>
          <p:cNvPr id="5" name="Shape 3"/>
          <p:cNvSpPr/>
          <p:nvPr/>
        </p:nvSpPr>
        <p:spPr>
          <a:xfrm>
            <a:off x="2197033" y="3662690"/>
            <a:ext cx="182880" cy="182880"/>
          </a:xfrm>
          <a:prstGeom prst="rect">
            <a:avLst/>
          </a:prstGeom>
          <a:noFill/>
          <a:ln w="1270">
            <a:solidFill>
              <a:srgbClr val="6FC26F"/>
            </a:solidFill>
            <a:prstDash val="solid"/>
          </a:ln>
        </p:spPr>
      </p:sp>
      <p:sp>
        <p:nvSpPr>
          <p:cNvPr id="6" name="Shape 4"/>
          <p:cNvSpPr/>
          <p:nvPr/>
        </p:nvSpPr>
        <p:spPr>
          <a:xfrm>
            <a:off x="22855" y="1843925"/>
            <a:ext cx="182880" cy="182880"/>
          </a:xfrm>
          <a:prstGeom prst="triangle">
            <a:avLst/>
          </a:prstGeom>
          <a:noFill/>
          <a:ln w="1270">
            <a:solidFill>
              <a:srgbClr val="456F7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When to Adjust Tracking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Headlines: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Tightening tracking in headlines can create a bold, impactful look.</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Small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Increasing tracking in small text can improve readability.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Justified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Adjusting tracking can help even out line lengths in justified paragraphs (but avoid extremes!).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13</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630567" y="4361525"/>
            <a:ext cx="182880" cy="182880"/>
          </a:xfrm>
          <a:prstGeom prst="sun">
            <a:avLst/>
          </a:prstGeom>
          <a:noFill/>
          <a:ln w="1270">
            <a:solidFill>
              <a:srgbClr val="037546"/>
            </a:solidFill>
            <a:prstDash val="solid"/>
          </a:ln>
        </p:spPr>
      </p:sp>
      <p:sp>
        <p:nvSpPr>
          <p:cNvPr id="3" name="Shape 1"/>
          <p:cNvSpPr/>
          <p:nvPr/>
        </p:nvSpPr>
        <p:spPr>
          <a:xfrm>
            <a:off x="3702765" y="506796"/>
            <a:ext cx="182880" cy="182880"/>
          </a:xfrm>
          <a:prstGeom prst="sun">
            <a:avLst/>
          </a:prstGeom>
          <a:noFill/>
          <a:ln w="1270">
            <a:solidFill>
              <a:srgbClr val="DBCEB8"/>
            </a:solidFill>
            <a:prstDash val="solid"/>
          </a:ln>
        </p:spPr>
      </p:sp>
      <p:sp>
        <p:nvSpPr>
          <p:cNvPr id="4" name="Shape 2"/>
          <p:cNvSpPr/>
          <p:nvPr/>
        </p:nvSpPr>
        <p:spPr>
          <a:xfrm>
            <a:off x="1987602" y="887562"/>
            <a:ext cx="182880" cy="182880"/>
          </a:xfrm>
          <a:prstGeom prst="sun">
            <a:avLst/>
          </a:prstGeom>
          <a:noFill/>
          <a:ln w="1270">
            <a:solidFill>
              <a:srgbClr val="B20592"/>
            </a:solidFill>
            <a:prstDash val="solid"/>
          </a:ln>
        </p:spPr>
      </p:sp>
      <p:sp>
        <p:nvSpPr>
          <p:cNvPr id="5" name="Shape 3"/>
          <p:cNvSpPr/>
          <p:nvPr/>
        </p:nvSpPr>
        <p:spPr>
          <a:xfrm>
            <a:off x="357346" y="3657719"/>
            <a:ext cx="182880" cy="182880"/>
          </a:xfrm>
          <a:prstGeom prst="cube">
            <a:avLst/>
          </a:prstGeom>
          <a:noFill/>
          <a:ln w="1270">
            <a:solidFill>
              <a:srgbClr val="310081"/>
            </a:solidFill>
            <a:prstDash val="solid"/>
          </a:ln>
        </p:spPr>
      </p:sp>
      <p:sp>
        <p:nvSpPr>
          <p:cNvPr id="6" name="Shape 4"/>
          <p:cNvSpPr/>
          <p:nvPr/>
        </p:nvSpPr>
        <p:spPr>
          <a:xfrm>
            <a:off x="1395085" y="4159597"/>
            <a:ext cx="182880" cy="182880"/>
          </a:xfrm>
          <a:prstGeom prst="sun">
            <a:avLst/>
          </a:prstGeom>
          <a:noFill/>
          <a:ln w="1270">
            <a:solidFill>
              <a:srgbClr val="0A8A8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Putting It All Together: Best Practices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Here's a quick recap of key typography best practices: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Choose Readable Fonts: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Prioritize readability over novelty.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Use Contrast: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Create visual hierarchy with font choices and sizes.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Pay Attention to Kerning, Leading, and Tracking: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These details significantly impact readability and visual appeal.</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Less is More: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Don't overuse fonts or complex typography.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63769" y="3064404"/>
            <a:ext cx="182880" cy="182880"/>
          </a:xfrm>
          <a:prstGeom prst="sun">
            <a:avLst/>
          </a:prstGeom>
          <a:noFill/>
          <a:ln w="1270">
            <a:solidFill>
              <a:srgbClr val="B2C6F0"/>
            </a:solidFill>
            <a:prstDash val="solid"/>
          </a:ln>
        </p:spPr>
      </p:sp>
      <p:sp>
        <p:nvSpPr>
          <p:cNvPr id="3" name="Shape 1"/>
          <p:cNvSpPr/>
          <p:nvPr/>
        </p:nvSpPr>
        <p:spPr>
          <a:xfrm>
            <a:off x="7210278" y="4171484"/>
            <a:ext cx="182880" cy="182880"/>
          </a:xfrm>
          <a:prstGeom prst="sun">
            <a:avLst/>
          </a:prstGeom>
          <a:noFill/>
          <a:ln w="1270">
            <a:solidFill>
              <a:srgbClr val="98CDF6"/>
            </a:solidFill>
            <a:prstDash val="solid"/>
          </a:ln>
        </p:spPr>
      </p:sp>
      <p:sp>
        <p:nvSpPr>
          <p:cNvPr id="4" name="Shape 2"/>
          <p:cNvSpPr/>
          <p:nvPr/>
        </p:nvSpPr>
        <p:spPr>
          <a:xfrm>
            <a:off x="6560592" y="1925893"/>
            <a:ext cx="182880" cy="182880"/>
          </a:xfrm>
          <a:prstGeom prst="rect">
            <a:avLst/>
          </a:prstGeom>
          <a:noFill/>
          <a:ln w="1270">
            <a:solidFill>
              <a:srgbClr val="411A3D"/>
            </a:solidFill>
            <a:prstDash val="solid"/>
          </a:ln>
        </p:spPr>
      </p:sp>
      <p:sp>
        <p:nvSpPr>
          <p:cNvPr id="5" name="Shape 3"/>
          <p:cNvSpPr/>
          <p:nvPr/>
        </p:nvSpPr>
        <p:spPr>
          <a:xfrm>
            <a:off x="865041" y="2082064"/>
            <a:ext cx="182880" cy="182880"/>
          </a:xfrm>
          <a:prstGeom prst="sun">
            <a:avLst/>
          </a:prstGeom>
          <a:noFill/>
          <a:ln w="1270">
            <a:solidFill>
              <a:srgbClr val="807617"/>
            </a:solidFill>
            <a:prstDash val="solid"/>
          </a:ln>
        </p:spPr>
      </p:sp>
      <p:sp>
        <p:nvSpPr>
          <p:cNvPr id="6" name="Shape 4"/>
          <p:cNvSpPr/>
          <p:nvPr/>
        </p:nvSpPr>
        <p:spPr>
          <a:xfrm>
            <a:off x="4933554" y="1957133"/>
            <a:ext cx="182880" cy="182880"/>
          </a:xfrm>
          <a:prstGeom prst="sun">
            <a:avLst/>
          </a:prstGeom>
          <a:noFill/>
          <a:ln w="1270">
            <a:solidFill>
              <a:srgbClr val="6894E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Accessibility Considerations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Typography plays a key role in creating accessible content: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Sufficient Contrast: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 enough contrast between text and background colors.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Readable Font Sizes: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Use font sizes that are easy to read for all users.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Avoid Thin Fonts: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Thin fonts can be difficult to read, especially for users with visual impairments.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Consider Line Length:</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Keep lines of text relatively short for better readability.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462362" y="216563"/>
            <a:ext cx="182880" cy="182880"/>
          </a:xfrm>
          <a:prstGeom prst="sun">
            <a:avLst/>
          </a:prstGeom>
          <a:noFill/>
          <a:ln w="1270">
            <a:solidFill>
              <a:srgbClr val="38E9B1"/>
            </a:solidFill>
            <a:prstDash val="solid"/>
          </a:ln>
        </p:spPr>
      </p:sp>
      <p:sp>
        <p:nvSpPr>
          <p:cNvPr id="3" name="Shape 1"/>
          <p:cNvSpPr/>
          <p:nvPr/>
        </p:nvSpPr>
        <p:spPr>
          <a:xfrm>
            <a:off x="3622499" y="1046167"/>
            <a:ext cx="182880" cy="182880"/>
          </a:xfrm>
          <a:prstGeom prst="triangle">
            <a:avLst/>
          </a:prstGeom>
          <a:noFill/>
          <a:ln w="1270">
            <a:solidFill>
              <a:srgbClr val="5F0D5B"/>
            </a:solidFill>
            <a:prstDash val="solid"/>
          </a:ln>
        </p:spPr>
      </p:sp>
      <p:sp>
        <p:nvSpPr>
          <p:cNvPr id="4" name="Shape 2"/>
          <p:cNvSpPr/>
          <p:nvPr/>
        </p:nvSpPr>
        <p:spPr>
          <a:xfrm>
            <a:off x="266252" y="1215869"/>
            <a:ext cx="182880" cy="182880"/>
          </a:xfrm>
          <a:prstGeom prst="sun">
            <a:avLst/>
          </a:prstGeom>
          <a:noFill/>
          <a:ln w="1270">
            <a:solidFill>
              <a:srgbClr val="6A6089"/>
            </a:solidFill>
            <a:prstDash val="solid"/>
          </a:ln>
        </p:spPr>
      </p:sp>
      <p:sp>
        <p:nvSpPr>
          <p:cNvPr id="5" name="Shape 3"/>
          <p:cNvSpPr/>
          <p:nvPr/>
        </p:nvSpPr>
        <p:spPr>
          <a:xfrm>
            <a:off x="3892295" y="1849757"/>
            <a:ext cx="182880" cy="182880"/>
          </a:xfrm>
          <a:prstGeom prst="cube">
            <a:avLst/>
          </a:prstGeom>
          <a:noFill/>
          <a:ln w="1270">
            <a:solidFill>
              <a:srgbClr val="088730"/>
            </a:solidFill>
            <a:prstDash val="solid"/>
          </a:ln>
        </p:spPr>
      </p:sp>
      <p:sp>
        <p:nvSpPr>
          <p:cNvPr id="6" name="Shape 4"/>
          <p:cNvSpPr/>
          <p:nvPr/>
        </p:nvSpPr>
        <p:spPr>
          <a:xfrm>
            <a:off x="6119434" y="2283678"/>
            <a:ext cx="182880" cy="182880"/>
          </a:xfrm>
          <a:prstGeom prst="triangle">
            <a:avLst/>
          </a:prstGeom>
          <a:noFill/>
          <a:ln w="1270">
            <a:solidFill>
              <a:srgbClr val="99469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Typography Tools and Resources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Here are some helpful tools and resources for learning more about typography: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Font Identification Tools: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WhatTheFont, Identifont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Font Pairing Websites: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FontPair, Typewolf</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Online Typography Courses: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Coursera, Skillshare, Udemy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Design Software: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Adobe Illustrator, Adobe Photoshop, Figma</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080479" y="1785444"/>
            <a:ext cx="182880" cy="182880"/>
          </a:xfrm>
          <a:prstGeom prst="sun">
            <a:avLst/>
          </a:prstGeom>
          <a:noFill/>
          <a:ln w="1270">
            <a:solidFill>
              <a:srgbClr val="A31A2E"/>
            </a:solidFill>
            <a:prstDash val="solid"/>
          </a:ln>
        </p:spPr>
      </p:sp>
      <p:sp>
        <p:nvSpPr>
          <p:cNvPr id="3" name="Shape 1"/>
          <p:cNvSpPr/>
          <p:nvPr/>
        </p:nvSpPr>
        <p:spPr>
          <a:xfrm>
            <a:off x="817599" y="2916217"/>
            <a:ext cx="182880" cy="182880"/>
          </a:xfrm>
          <a:prstGeom prst="cube">
            <a:avLst/>
          </a:prstGeom>
          <a:noFill/>
          <a:ln w="1270">
            <a:solidFill>
              <a:srgbClr val="040FBD"/>
            </a:solidFill>
            <a:prstDash val="solid"/>
          </a:ln>
        </p:spPr>
      </p:sp>
      <p:sp>
        <p:nvSpPr>
          <p:cNvPr id="4" name="Shape 2"/>
          <p:cNvSpPr/>
          <p:nvPr/>
        </p:nvSpPr>
        <p:spPr>
          <a:xfrm>
            <a:off x="7058930" y="1711077"/>
            <a:ext cx="182880" cy="182880"/>
          </a:xfrm>
          <a:prstGeom prst="triangle">
            <a:avLst/>
          </a:prstGeom>
          <a:noFill/>
          <a:ln w="1270">
            <a:solidFill>
              <a:srgbClr val="3E20C3"/>
            </a:solidFill>
            <a:prstDash val="solid"/>
          </a:ln>
        </p:spPr>
      </p:sp>
      <p:sp>
        <p:nvSpPr>
          <p:cNvPr id="5" name="Shape 3"/>
          <p:cNvSpPr/>
          <p:nvPr/>
        </p:nvSpPr>
        <p:spPr>
          <a:xfrm>
            <a:off x="4117619" y="3766219"/>
            <a:ext cx="182880" cy="182880"/>
          </a:xfrm>
          <a:prstGeom prst="triangle">
            <a:avLst/>
          </a:prstGeom>
          <a:noFill/>
          <a:ln w="1270">
            <a:solidFill>
              <a:srgbClr val="AA6DDB"/>
            </a:solidFill>
            <a:prstDash val="solid"/>
          </a:ln>
        </p:spPr>
      </p:sp>
      <p:sp>
        <p:nvSpPr>
          <p:cNvPr id="6" name="Shape 4"/>
          <p:cNvSpPr/>
          <p:nvPr/>
        </p:nvSpPr>
        <p:spPr>
          <a:xfrm>
            <a:off x="6846848" y="479906"/>
            <a:ext cx="182880" cy="182880"/>
          </a:xfrm>
          <a:prstGeom prst="triangle">
            <a:avLst/>
          </a:prstGeom>
          <a:noFill/>
          <a:ln w="1270">
            <a:solidFill>
              <a:srgbClr val="FB077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Experiment and Explore!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The best way to learn typography is to experiment and explore different fonts, settings, and techniques.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Don't be afraid to try new things and develop your own unique style. Consider typography and overall design when creating content.  The more you experiment, the more confident you'll become in your typographic skills!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037354" y="978135"/>
            <a:ext cx="182880" cy="182880"/>
          </a:xfrm>
          <a:prstGeom prst="cube">
            <a:avLst/>
          </a:prstGeom>
          <a:noFill/>
          <a:ln w="1270">
            <a:solidFill>
              <a:srgbClr val="1FF272"/>
            </a:solidFill>
            <a:prstDash val="solid"/>
          </a:ln>
        </p:spPr>
      </p:sp>
      <p:sp>
        <p:nvSpPr>
          <p:cNvPr id="3" name="Shape 1"/>
          <p:cNvSpPr/>
          <p:nvPr/>
        </p:nvSpPr>
        <p:spPr>
          <a:xfrm>
            <a:off x="2391248" y="3000331"/>
            <a:ext cx="182880" cy="182880"/>
          </a:xfrm>
          <a:prstGeom prst="sun">
            <a:avLst/>
          </a:prstGeom>
          <a:noFill/>
          <a:ln w="1270">
            <a:solidFill>
              <a:srgbClr val="6A73B4"/>
            </a:solidFill>
            <a:prstDash val="solid"/>
          </a:ln>
        </p:spPr>
      </p:sp>
      <p:sp>
        <p:nvSpPr>
          <p:cNvPr id="4" name="Shape 2"/>
          <p:cNvSpPr/>
          <p:nvPr/>
        </p:nvSpPr>
        <p:spPr>
          <a:xfrm>
            <a:off x="4825994" y="1947472"/>
            <a:ext cx="182880" cy="182880"/>
          </a:xfrm>
          <a:prstGeom prst="sun">
            <a:avLst/>
          </a:prstGeom>
          <a:noFill/>
          <a:ln w="1270">
            <a:solidFill>
              <a:srgbClr val="F210AF"/>
            </a:solidFill>
            <a:prstDash val="solid"/>
          </a:ln>
        </p:spPr>
      </p:sp>
      <p:sp>
        <p:nvSpPr>
          <p:cNvPr id="5" name="Shape 3"/>
          <p:cNvSpPr/>
          <p:nvPr/>
        </p:nvSpPr>
        <p:spPr>
          <a:xfrm>
            <a:off x="8186471" y="1140266"/>
            <a:ext cx="182880" cy="182880"/>
          </a:xfrm>
          <a:prstGeom prst="cube">
            <a:avLst/>
          </a:prstGeom>
          <a:noFill/>
          <a:ln w="1270">
            <a:solidFill>
              <a:srgbClr val="592A0E"/>
            </a:solidFill>
            <a:prstDash val="solid"/>
          </a:ln>
        </p:spPr>
      </p:sp>
      <p:sp>
        <p:nvSpPr>
          <p:cNvPr id="6" name="Shape 4"/>
          <p:cNvSpPr/>
          <p:nvPr/>
        </p:nvSpPr>
        <p:spPr>
          <a:xfrm>
            <a:off x="7281640" y="531166"/>
            <a:ext cx="182880" cy="182880"/>
          </a:xfrm>
          <a:prstGeom prst="rect">
            <a:avLst/>
          </a:prstGeom>
          <a:noFill/>
          <a:ln w="1270">
            <a:solidFill>
              <a:srgbClr val="9A25A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Key Typography Terms (Glossary)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Serif:</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small stroke at the end of a letter's main stroke.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Sans-serif:</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 font without serifs.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Font: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 specific typeface (e.g., Arial, Times New Roman) in a particular size and style.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Typeface: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 family of related fonts (e.g., Helvetica includes Helvetica Regular, Helvetica Bold, etc.).</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Kerning: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adjustment of space between individual letter pairs.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Leading: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vertical space between lines of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Tracking: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uniform adjustment of space between all letters in a word or block of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Weight: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thickness of a font (e.g., Light, Regular, Bold).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18</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894334" y="4405145"/>
            <a:ext cx="182880" cy="182880"/>
          </a:xfrm>
          <a:prstGeom prst="cube">
            <a:avLst/>
          </a:prstGeom>
          <a:noFill/>
          <a:ln w="1270">
            <a:solidFill>
              <a:srgbClr val="51E5C0"/>
            </a:solidFill>
            <a:prstDash val="solid"/>
          </a:ln>
        </p:spPr>
      </p:sp>
      <p:sp>
        <p:nvSpPr>
          <p:cNvPr id="3" name="Shape 1"/>
          <p:cNvSpPr/>
          <p:nvPr/>
        </p:nvSpPr>
        <p:spPr>
          <a:xfrm>
            <a:off x="2760325" y="1022917"/>
            <a:ext cx="182880" cy="182880"/>
          </a:xfrm>
          <a:prstGeom prst="rect">
            <a:avLst/>
          </a:prstGeom>
          <a:noFill/>
          <a:ln w="1270">
            <a:solidFill>
              <a:srgbClr val="6343F1"/>
            </a:solidFill>
            <a:prstDash val="solid"/>
          </a:ln>
        </p:spPr>
      </p:sp>
      <p:sp>
        <p:nvSpPr>
          <p:cNvPr id="4" name="Shape 2"/>
          <p:cNvSpPr/>
          <p:nvPr/>
        </p:nvSpPr>
        <p:spPr>
          <a:xfrm>
            <a:off x="1827278" y="4092370"/>
            <a:ext cx="182880" cy="182880"/>
          </a:xfrm>
          <a:prstGeom prst="sun">
            <a:avLst/>
          </a:prstGeom>
          <a:noFill/>
          <a:ln w="1270">
            <a:solidFill>
              <a:srgbClr val="43C4B0"/>
            </a:solidFill>
            <a:prstDash val="solid"/>
          </a:ln>
        </p:spPr>
      </p:sp>
      <p:sp>
        <p:nvSpPr>
          <p:cNvPr id="5" name="Shape 3"/>
          <p:cNvSpPr/>
          <p:nvPr/>
        </p:nvSpPr>
        <p:spPr>
          <a:xfrm>
            <a:off x="4882749" y="3170606"/>
            <a:ext cx="182880" cy="182880"/>
          </a:xfrm>
          <a:prstGeom prst="rect">
            <a:avLst/>
          </a:prstGeom>
          <a:noFill/>
          <a:ln w="1270">
            <a:solidFill>
              <a:srgbClr val="C287AA"/>
            </a:solidFill>
            <a:prstDash val="solid"/>
          </a:ln>
        </p:spPr>
      </p:sp>
      <p:sp>
        <p:nvSpPr>
          <p:cNvPr id="6" name="Shape 4"/>
          <p:cNvSpPr/>
          <p:nvPr/>
        </p:nvSpPr>
        <p:spPr>
          <a:xfrm>
            <a:off x="4971695" y="3236063"/>
            <a:ext cx="182880" cy="182880"/>
          </a:xfrm>
          <a:prstGeom prst="cube">
            <a:avLst/>
          </a:prstGeom>
          <a:noFill/>
          <a:ln w="1270">
            <a:solidFill>
              <a:srgbClr val="10E3C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Font File Formats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Common font file formats: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OTF (OpenType Font):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 modern font format that supports advanced typographic features.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TTF (TrueType Font):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An older font format that is still widely used.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WOFF (Web Open Font Format) &amp; WOFF2:</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Formats optimized for web use, ensuring faster loading times.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19</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87839" y="385918"/>
            <a:ext cx="182880" cy="182880"/>
          </a:xfrm>
          <a:prstGeom prst="cube">
            <a:avLst/>
          </a:prstGeom>
          <a:noFill/>
          <a:ln w="1270">
            <a:solidFill>
              <a:srgbClr val="80768E"/>
            </a:solidFill>
            <a:prstDash val="solid"/>
          </a:ln>
        </p:spPr>
      </p:sp>
      <p:sp>
        <p:nvSpPr>
          <p:cNvPr id="3" name="Shape 1"/>
          <p:cNvSpPr/>
          <p:nvPr/>
        </p:nvSpPr>
        <p:spPr>
          <a:xfrm>
            <a:off x="3688008" y="3625260"/>
            <a:ext cx="182880" cy="182880"/>
          </a:xfrm>
          <a:prstGeom prst="triangle">
            <a:avLst/>
          </a:prstGeom>
          <a:noFill/>
          <a:ln w="1270">
            <a:solidFill>
              <a:srgbClr val="22ECAF"/>
            </a:solidFill>
            <a:prstDash val="solid"/>
          </a:ln>
        </p:spPr>
      </p:sp>
      <p:sp>
        <p:nvSpPr>
          <p:cNvPr id="4" name="Shape 2"/>
          <p:cNvSpPr/>
          <p:nvPr/>
        </p:nvSpPr>
        <p:spPr>
          <a:xfrm>
            <a:off x="2768029" y="430283"/>
            <a:ext cx="182880" cy="182880"/>
          </a:xfrm>
          <a:prstGeom prst="rect">
            <a:avLst/>
          </a:prstGeom>
          <a:noFill/>
          <a:ln w="1270">
            <a:solidFill>
              <a:srgbClr val="C2DA58"/>
            </a:solidFill>
            <a:prstDash val="solid"/>
          </a:ln>
        </p:spPr>
      </p:sp>
      <p:sp>
        <p:nvSpPr>
          <p:cNvPr id="5" name="Shape 3"/>
          <p:cNvSpPr/>
          <p:nvPr/>
        </p:nvSpPr>
        <p:spPr>
          <a:xfrm>
            <a:off x="7856029" y="2391768"/>
            <a:ext cx="182880" cy="182880"/>
          </a:xfrm>
          <a:prstGeom prst="rect">
            <a:avLst/>
          </a:prstGeom>
          <a:noFill/>
          <a:ln w="1270">
            <a:solidFill>
              <a:srgbClr val="A2D935"/>
            </a:solidFill>
            <a:prstDash val="solid"/>
          </a:ln>
        </p:spPr>
      </p:sp>
      <p:sp>
        <p:nvSpPr>
          <p:cNvPr id="6" name="Shape 4"/>
          <p:cNvSpPr/>
          <p:nvPr/>
        </p:nvSpPr>
        <p:spPr>
          <a:xfrm>
            <a:off x="7780956" y="1161056"/>
            <a:ext cx="182880" cy="182880"/>
          </a:xfrm>
          <a:prstGeom prst="cube">
            <a:avLst/>
          </a:prstGeom>
          <a:noFill/>
          <a:ln w="1270">
            <a:solidFill>
              <a:srgbClr val="2A9B7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Serif Fonts: The Classics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Serif fonts are characterized by the small strokes or 'feet' (serifs) at the ends of the letters.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Examples: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Times New Roman, Garamond, Georgia</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Characteristics: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Often considered traditional, formal, and readable in large blocks of text (e.g., books, newspapers).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Best used for: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Long-form content, conveying authority or tradition.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793021" y="4276356"/>
            <a:ext cx="182880" cy="182880"/>
          </a:xfrm>
          <a:prstGeom prst="triangle">
            <a:avLst/>
          </a:prstGeom>
          <a:noFill/>
          <a:ln w="1270">
            <a:solidFill>
              <a:srgbClr val="06FF97"/>
            </a:solidFill>
            <a:prstDash val="solid"/>
          </a:ln>
        </p:spPr>
      </p:sp>
      <p:sp>
        <p:nvSpPr>
          <p:cNvPr id="3" name="Shape 1"/>
          <p:cNvSpPr/>
          <p:nvPr/>
        </p:nvSpPr>
        <p:spPr>
          <a:xfrm>
            <a:off x="1367650" y="360491"/>
            <a:ext cx="182880" cy="182880"/>
          </a:xfrm>
          <a:prstGeom prst="cube">
            <a:avLst/>
          </a:prstGeom>
          <a:noFill/>
          <a:ln w="1270">
            <a:solidFill>
              <a:srgbClr val="5F129C"/>
            </a:solidFill>
            <a:prstDash val="solid"/>
          </a:ln>
        </p:spPr>
      </p:sp>
      <p:sp>
        <p:nvSpPr>
          <p:cNvPr id="4" name="Shape 2"/>
          <p:cNvSpPr/>
          <p:nvPr/>
        </p:nvSpPr>
        <p:spPr>
          <a:xfrm>
            <a:off x="7270201" y="1881088"/>
            <a:ext cx="182880" cy="182880"/>
          </a:xfrm>
          <a:prstGeom prst="triangle">
            <a:avLst/>
          </a:prstGeom>
          <a:noFill/>
          <a:ln w="1270">
            <a:solidFill>
              <a:srgbClr val="A0C915"/>
            </a:solidFill>
            <a:prstDash val="solid"/>
          </a:ln>
        </p:spPr>
      </p:sp>
      <p:sp>
        <p:nvSpPr>
          <p:cNvPr id="5" name="Shape 3"/>
          <p:cNvSpPr/>
          <p:nvPr/>
        </p:nvSpPr>
        <p:spPr>
          <a:xfrm>
            <a:off x="3704322" y="4571758"/>
            <a:ext cx="182880" cy="182880"/>
          </a:xfrm>
          <a:prstGeom prst="sun">
            <a:avLst/>
          </a:prstGeom>
          <a:noFill/>
          <a:ln w="1270">
            <a:solidFill>
              <a:srgbClr val="B344FD"/>
            </a:solidFill>
            <a:prstDash val="solid"/>
          </a:ln>
        </p:spPr>
      </p:sp>
      <p:sp>
        <p:nvSpPr>
          <p:cNvPr id="6" name="Shape 4"/>
          <p:cNvSpPr/>
          <p:nvPr/>
        </p:nvSpPr>
        <p:spPr>
          <a:xfrm>
            <a:off x="1880617" y="4054788"/>
            <a:ext cx="182880" cy="182880"/>
          </a:xfrm>
          <a:prstGeom prst="sun">
            <a:avLst/>
          </a:prstGeom>
          <a:noFill/>
          <a:ln w="1270">
            <a:solidFill>
              <a:srgbClr val="E660F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Legal Considerations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Be aware of font licensing. Many fonts are not free for commercial use. Ensure you have the proper licenses for any fonts you use in commercial projects.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Read the EULA:</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Carefully review the End User License Agreement (EULA) for each font.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Commercial vs. Personal Use: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Understand the difference between fonts licensed for personal and commercial use.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Free Font Resources: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 reputable websites for free fonts, as some may contain malware.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20</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065153" y="3136052"/>
            <a:ext cx="182880" cy="182880"/>
          </a:xfrm>
          <a:prstGeom prst="triangle">
            <a:avLst/>
          </a:prstGeom>
          <a:noFill/>
          <a:ln w="1270">
            <a:solidFill>
              <a:srgbClr val="390028"/>
            </a:solidFill>
            <a:prstDash val="solid"/>
          </a:ln>
        </p:spPr>
      </p:sp>
      <p:sp>
        <p:nvSpPr>
          <p:cNvPr id="3" name="Shape 1"/>
          <p:cNvSpPr/>
          <p:nvPr/>
        </p:nvSpPr>
        <p:spPr>
          <a:xfrm>
            <a:off x="4687959" y="1793826"/>
            <a:ext cx="182880" cy="182880"/>
          </a:xfrm>
          <a:prstGeom prst="cube">
            <a:avLst/>
          </a:prstGeom>
          <a:noFill/>
          <a:ln w="1270">
            <a:solidFill>
              <a:srgbClr val="89012A"/>
            </a:solidFill>
            <a:prstDash val="solid"/>
          </a:ln>
        </p:spPr>
      </p:sp>
      <p:sp>
        <p:nvSpPr>
          <p:cNvPr id="4" name="Shape 2"/>
          <p:cNvSpPr/>
          <p:nvPr/>
        </p:nvSpPr>
        <p:spPr>
          <a:xfrm>
            <a:off x="4970848" y="1272904"/>
            <a:ext cx="182880" cy="182880"/>
          </a:xfrm>
          <a:prstGeom prst="triangle">
            <a:avLst/>
          </a:prstGeom>
          <a:noFill/>
          <a:ln w="1270">
            <a:solidFill>
              <a:srgbClr val="BC4F08"/>
            </a:solidFill>
            <a:prstDash val="solid"/>
          </a:ln>
        </p:spPr>
      </p:sp>
      <p:sp>
        <p:nvSpPr>
          <p:cNvPr id="5" name="Shape 3"/>
          <p:cNvSpPr/>
          <p:nvPr/>
        </p:nvSpPr>
        <p:spPr>
          <a:xfrm>
            <a:off x="5945782" y="323392"/>
            <a:ext cx="182880" cy="182880"/>
          </a:xfrm>
          <a:prstGeom prst="rect">
            <a:avLst/>
          </a:prstGeom>
          <a:noFill/>
          <a:ln w="1270">
            <a:solidFill>
              <a:srgbClr val="B22FC7"/>
            </a:solidFill>
            <a:prstDash val="solid"/>
          </a:ln>
        </p:spPr>
      </p:sp>
      <p:sp>
        <p:nvSpPr>
          <p:cNvPr id="6" name="Shape 4"/>
          <p:cNvSpPr/>
          <p:nvPr/>
        </p:nvSpPr>
        <p:spPr>
          <a:xfrm>
            <a:off x="5151844" y="1105346"/>
            <a:ext cx="182880" cy="182880"/>
          </a:xfrm>
          <a:prstGeom prst="cube">
            <a:avLst/>
          </a:prstGeom>
          <a:noFill/>
          <a:ln w="1270">
            <a:solidFill>
              <a:srgbClr val="9FCC4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Common Typography Mistakes to Avoid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Using too many fonts: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Stick to a maximum of 2-3 fonts per project.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Ignoring contrast: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Ensure sufficient contrast between text and background.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Setting very long lines of 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Long lines are difficult to read. Aim for 50-75 characters per line.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Using all caps excessively: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All caps can be difficult to read and should be used sparingly.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Forgetting about mobile: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Ensure your typography is responsive and looks good on different screen sizes.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073968" y="3003088"/>
            <a:ext cx="182880" cy="182880"/>
          </a:xfrm>
          <a:prstGeom prst="triangle">
            <a:avLst/>
          </a:prstGeom>
          <a:noFill/>
          <a:ln w="1270">
            <a:solidFill>
              <a:srgbClr val="CB290E"/>
            </a:solidFill>
            <a:prstDash val="solid"/>
          </a:ln>
        </p:spPr>
      </p:sp>
      <p:sp>
        <p:nvSpPr>
          <p:cNvPr id="3" name="Shape 1"/>
          <p:cNvSpPr/>
          <p:nvPr/>
        </p:nvSpPr>
        <p:spPr>
          <a:xfrm>
            <a:off x="1690823" y="3198639"/>
            <a:ext cx="182880" cy="182880"/>
          </a:xfrm>
          <a:prstGeom prst="triangle">
            <a:avLst/>
          </a:prstGeom>
          <a:noFill/>
          <a:ln w="1270">
            <a:solidFill>
              <a:srgbClr val="00428D"/>
            </a:solidFill>
            <a:prstDash val="solid"/>
          </a:ln>
        </p:spPr>
      </p:sp>
      <p:sp>
        <p:nvSpPr>
          <p:cNvPr id="4" name="Shape 2"/>
          <p:cNvSpPr/>
          <p:nvPr/>
        </p:nvSpPr>
        <p:spPr>
          <a:xfrm>
            <a:off x="5475255" y="1569451"/>
            <a:ext cx="182880" cy="182880"/>
          </a:xfrm>
          <a:prstGeom prst="rect">
            <a:avLst/>
          </a:prstGeom>
          <a:noFill/>
          <a:ln w="1270">
            <a:solidFill>
              <a:srgbClr val="1CFA0D"/>
            </a:solidFill>
            <a:prstDash val="solid"/>
          </a:ln>
        </p:spPr>
      </p:sp>
      <p:sp>
        <p:nvSpPr>
          <p:cNvPr id="5" name="Shape 3"/>
          <p:cNvSpPr/>
          <p:nvPr/>
        </p:nvSpPr>
        <p:spPr>
          <a:xfrm>
            <a:off x="6802897" y="882826"/>
            <a:ext cx="182880" cy="182880"/>
          </a:xfrm>
          <a:prstGeom prst="cube">
            <a:avLst/>
          </a:prstGeom>
          <a:noFill/>
          <a:ln w="1270">
            <a:solidFill>
              <a:srgbClr val="0CF3C5"/>
            </a:solidFill>
            <a:prstDash val="solid"/>
          </a:ln>
        </p:spPr>
      </p:sp>
      <p:sp>
        <p:nvSpPr>
          <p:cNvPr id="6" name="Shape 4"/>
          <p:cNvSpPr/>
          <p:nvPr/>
        </p:nvSpPr>
        <p:spPr>
          <a:xfrm>
            <a:off x="6259472" y="4395777"/>
            <a:ext cx="182880" cy="182880"/>
          </a:xfrm>
          <a:prstGeom prst="triangle">
            <a:avLst/>
          </a:prstGeom>
          <a:noFill/>
          <a:ln w="1270">
            <a:solidFill>
              <a:srgbClr val="CCD1AF"/>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Impact of Culture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Typography perceptions can vary across cultures. Different fonts may be associated with different meanings or emotions in different parts of the world.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Research Local Preferences: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Consider cultural preferences when designing for international audiences.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Language Support: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 your fonts support the languages you're using, including special characters and diacritics.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883911" y="469210"/>
            <a:ext cx="182880" cy="182880"/>
          </a:xfrm>
          <a:prstGeom prst="triangle">
            <a:avLst/>
          </a:prstGeom>
          <a:noFill/>
          <a:ln w="1270">
            <a:solidFill>
              <a:srgbClr val="EF0143"/>
            </a:solidFill>
            <a:prstDash val="solid"/>
          </a:ln>
        </p:spPr>
      </p:sp>
      <p:sp>
        <p:nvSpPr>
          <p:cNvPr id="3" name="Shape 1"/>
          <p:cNvSpPr/>
          <p:nvPr/>
        </p:nvSpPr>
        <p:spPr>
          <a:xfrm>
            <a:off x="5477461" y="3683927"/>
            <a:ext cx="182880" cy="182880"/>
          </a:xfrm>
          <a:prstGeom prst="sun">
            <a:avLst/>
          </a:prstGeom>
          <a:noFill/>
          <a:ln w="1270">
            <a:solidFill>
              <a:srgbClr val="5985B2"/>
            </a:solidFill>
            <a:prstDash val="solid"/>
          </a:ln>
        </p:spPr>
      </p:sp>
      <p:sp>
        <p:nvSpPr>
          <p:cNvPr id="4" name="Shape 2"/>
          <p:cNvSpPr/>
          <p:nvPr/>
        </p:nvSpPr>
        <p:spPr>
          <a:xfrm>
            <a:off x="5234392" y="2571690"/>
            <a:ext cx="182880" cy="182880"/>
          </a:xfrm>
          <a:prstGeom prst="sun">
            <a:avLst/>
          </a:prstGeom>
          <a:noFill/>
          <a:ln w="1270">
            <a:solidFill>
              <a:srgbClr val="ADC5AA"/>
            </a:solidFill>
            <a:prstDash val="solid"/>
          </a:ln>
        </p:spPr>
      </p:sp>
      <p:sp>
        <p:nvSpPr>
          <p:cNvPr id="5" name="Shape 3"/>
          <p:cNvSpPr/>
          <p:nvPr/>
        </p:nvSpPr>
        <p:spPr>
          <a:xfrm>
            <a:off x="5834117" y="2138578"/>
            <a:ext cx="182880" cy="182880"/>
          </a:xfrm>
          <a:prstGeom prst="sun">
            <a:avLst/>
          </a:prstGeom>
          <a:noFill/>
          <a:ln w="1270">
            <a:solidFill>
              <a:srgbClr val="68309E"/>
            </a:solidFill>
            <a:prstDash val="solid"/>
          </a:ln>
        </p:spPr>
      </p:sp>
      <p:sp>
        <p:nvSpPr>
          <p:cNvPr id="6" name="Shape 4"/>
          <p:cNvSpPr/>
          <p:nvPr/>
        </p:nvSpPr>
        <p:spPr>
          <a:xfrm>
            <a:off x="3017984" y="4367121"/>
            <a:ext cx="182880" cy="182880"/>
          </a:xfrm>
          <a:prstGeom prst="cube">
            <a:avLst/>
          </a:prstGeom>
          <a:noFill/>
          <a:ln w="1270">
            <a:solidFill>
              <a:srgbClr val="C68C1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Conclusion: Typography is a Powerful Tool</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Typography is much more than just choosing fonts; it's a powerful tool for communicating effectively, creating visual appeal, and enhancing the user experience.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By understanding the principles of typography, you can create designs that are both beautiful and functional. Good luck!</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675338" y="3088801"/>
            <a:ext cx="182880" cy="182880"/>
          </a:xfrm>
          <a:prstGeom prst="cube">
            <a:avLst/>
          </a:prstGeom>
          <a:noFill/>
          <a:ln w="1270">
            <a:solidFill>
              <a:srgbClr val="3D3171"/>
            </a:solidFill>
            <a:prstDash val="solid"/>
          </a:ln>
        </p:spPr>
      </p:sp>
      <p:sp>
        <p:nvSpPr>
          <p:cNvPr id="3" name="Shape 1"/>
          <p:cNvSpPr/>
          <p:nvPr/>
        </p:nvSpPr>
        <p:spPr>
          <a:xfrm>
            <a:off x="409340" y="668934"/>
            <a:ext cx="182880" cy="182880"/>
          </a:xfrm>
          <a:prstGeom prst="sun">
            <a:avLst/>
          </a:prstGeom>
          <a:noFill/>
          <a:ln w="1270">
            <a:solidFill>
              <a:srgbClr val="D2DF5F"/>
            </a:solidFill>
            <a:prstDash val="solid"/>
          </a:ln>
        </p:spPr>
      </p:sp>
      <p:sp>
        <p:nvSpPr>
          <p:cNvPr id="4" name="Shape 2"/>
          <p:cNvSpPr/>
          <p:nvPr/>
        </p:nvSpPr>
        <p:spPr>
          <a:xfrm>
            <a:off x="4057594" y="4153668"/>
            <a:ext cx="182880" cy="182880"/>
          </a:xfrm>
          <a:prstGeom prst="cube">
            <a:avLst/>
          </a:prstGeom>
          <a:noFill/>
          <a:ln w="1270">
            <a:solidFill>
              <a:srgbClr val="1FDF46"/>
            </a:solidFill>
            <a:prstDash val="solid"/>
          </a:ln>
        </p:spPr>
      </p:sp>
      <p:sp>
        <p:nvSpPr>
          <p:cNvPr id="5" name="Shape 3"/>
          <p:cNvSpPr/>
          <p:nvPr/>
        </p:nvSpPr>
        <p:spPr>
          <a:xfrm>
            <a:off x="1432802" y="993893"/>
            <a:ext cx="182880" cy="182880"/>
          </a:xfrm>
          <a:prstGeom prst="sun">
            <a:avLst/>
          </a:prstGeom>
          <a:noFill/>
          <a:ln w="1270">
            <a:solidFill>
              <a:srgbClr val="1506BC"/>
            </a:solidFill>
            <a:prstDash val="solid"/>
          </a:ln>
        </p:spPr>
      </p:sp>
      <p:sp>
        <p:nvSpPr>
          <p:cNvPr id="6" name="Shape 4"/>
          <p:cNvSpPr/>
          <p:nvPr/>
        </p:nvSpPr>
        <p:spPr>
          <a:xfrm>
            <a:off x="3615208" y="2025497"/>
            <a:ext cx="182880" cy="182880"/>
          </a:xfrm>
          <a:prstGeom prst="cube">
            <a:avLst/>
          </a:prstGeom>
          <a:noFill/>
          <a:ln w="1270">
            <a:solidFill>
              <a:srgbClr val="C1B1E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Sans-Serif Fonts: The Modern Look</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Sans-serif fonts lack the serifs at the ends of the letters.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Examples: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Arial, Helvetica, Open Sans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Characteristics: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Often perceived as modern, clean, and minimalist.  Generally easier to read on screens.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Best used for: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Headlines, websites, user interfaces, short paragraphs.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044931" y="2638269"/>
            <a:ext cx="182880" cy="182880"/>
          </a:xfrm>
          <a:prstGeom prst="cube">
            <a:avLst/>
          </a:prstGeom>
          <a:noFill/>
          <a:ln w="1270">
            <a:solidFill>
              <a:srgbClr val="1CD351"/>
            </a:solidFill>
            <a:prstDash val="solid"/>
          </a:ln>
        </p:spPr>
      </p:sp>
      <p:sp>
        <p:nvSpPr>
          <p:cNvPr id="3" name="Shape 1"/>
          <p:cNvSpPr/>
          <p:nvPr/>
        </p:nvSpPr>
        <p:spPr>
          <a:xfrm>
            <a:off x="1064280" y="3088422"/>
            <a:ext cx="182880" cy="182880"/>
          </a:xfrm>
          <a:prstGeom prst="sun">
            <a:avLst/>
          </a:prstGeom>
          <a:noFill/>
          <a:ln w="1270">
            <a:solidFill>
              <a:srgbClr val="C1DF6F"/>
            </a:solidFill>
            <a:prstDash val="solid"/>
          </a:ln>
        </p:spPr>
      </p:sp>
      <p:sp>
        <p:nvSpPr>
          <p:cNvPr id="4" name="Shape 2"/>
          <p:cNvSpPr/>
          <p:nvPr/>
        </p:nvSpPr>
        <p:spPr>
          <a:xfrm>
            <a:off x="5419103" y="1499904"/>
            <a:ext cx="182880" cy="182880"/>
          </a:xfrm>
          <a:prstGeom prst="triangle">
            <a:avLst/>
          </a:prstGeom>
          <a:noFill/>
          <a:ln w="1270">
            <a:solidFill>
              <a:srgbClr val="6B7623"/>
            </a:solidFill>
            <a:prstDash val="solid"/>
          </a:ln>
        </p:spPr>
      </p:sp>
      <p:sp>
        <p:nvSpPr>
          <p:cNvPr id="5" name="Shape 3"/>
          <p:cNvSpPr/>
          <p:nvPr/>
        </p:nvSpPr>
        <p:spPr>
          <a:xfrm>
            <a:off x="5402362" y="1331266"/>
            <a:ext cx="182880" cy="182880"/>
          </a:xfrm>
          <a:prstGeom prst="rect">
            <a:avLst/>
          </a:prstGeom>
          <a:noFill/>
          <a:ln w="1270">
            <a:solidFill>
              <a:srgbClr val="E0ED0B"/>
            </a:solidFill>
            <a:prstDash val="solid"/>
          </a:ln>
        </p:spPr>
      </p:sp>
      <p:sp>
        <p:nvSpPr>
          <p:cNvPr id="6" name="Shape 4"/>
          <p:cNvSpPr/>
          <p:nvPr/>
        </p:nvSpPr>
        <p:spPr>
          <a:xfrm>
            <a:off x="7657095" y="1919818"/>
            <a:ext cx="182880" cy="182880"/>
          </a:xfrm>
          <a:prstGeom prst="sun">
            <a:avLst/>
          </a:prstGeom>
          <a:noFill/>
          <a:ln w="1270">
            <a:solidFill>
              <a:srgbClr val="E1B06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Serif vs. Sans-Serif: A Visual Comparison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See the difference?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SERIF EXAMPLE:</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Aa</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SANS-SERIF EXAMPLE:</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Aa</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Notice the small 'feet' on the Serif example. This simple difference impacts readability and the overall feeling of the 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666861" y="2504268"/>
            <a:ext cx="182880" cy="182880"/>
          </a:xfrm>
          <a:prstGeom prst="rect">
            <a:avLst/>
          </a:prstGeom>
          <a:noFill/>
          <a:ln w="1270">
            <a:solidFill>
              <a:srgbClr val="FF55FB"/>
            </a:solidFill>
            <a:prstDash val="solid"/>
          </a:ln>
        </p:spPr>
      </p:sp>
      <p:sp>
        <p:nvSpPr>
          <p:cNvPr id="3" name="Shape 1"/>
          <p:cNvSpPr/>
          <p:nvPr/>
        </p:nvSpPr>
        <p:spPr>
          <a:xfrm>
            <a:off x="3586377" y="3589992"/>
            <a:ext cx="182880" cy="182880"/>
          </a:xfrm>
          <a:prstGeom prst="sun">
            <a:avLst/>
          </a:prstGeom>
          <a:noFill/>
          <a:ln w="1270">
            <a:solidFill>
              <a:srgbClr val="65C679"/>
            </a:solidFill>
            <a:prstDash val="solid"/>
          </a:ln>
        </p:spPr>
      </p:sp>
      <p:sp>
        <p:nvSpPr>
          <p:cNvPr id="4" name="Shape 2"/>
          <p:cNvSpPr/>
          <p:nvPr/>
        </p:nvSpPr>
        <p:spPr>
          <a:xfrm>
            <a:off x="5994561" y="1728028"/>
            <a:ext cx="182880" cy="182880"/>
          </a:xfrm>
          <a:prstGeom prst="cube">
            <a:avLst/>
          </a:prstGeom>
          <a:noFill/>
          <a:ln w="1270">
            <a:solidFill>
              <a:srgbClr val="40DBF4"/>
            </a:solidFill>
            <a:prstDash val="solid"/>
          </a:ln>
        </p:spPr>
      </p:sp>
      <p:sp>
        <p:nvSpPr>
          <p:cNvPr id="5" name="Shape 3"/>
          <p:cNvSpPr/>
          <p:nvPr/>
        </p:nvSpPr>
        <p:spPr>
          <a:xfrm>
            <a:off x="6550945" y="3578078"/>
            <a:ext cx="182880" cy="182880"/>
          </a:xfrm>
          <a:prstGeom prst="cube">
            <a:avLst/>
          </a:prstGeom>
          <a:noFill/>
          <a:ln w="1270">
            <a:solidFill>
              <a:srgbClr val="4F0D48"/>
            </a:solidFill>
            <a:prstDash val="solid"/>
          </a:ln>
        </p:spPr>
      </p:sp>
      <p:sp>
        <p:nvSpPr>
          <p:cNvPr id="6" name="Shape 4"/>
          <p:cNvSpPr/>
          <p:nvPr/>
        </p:nvSpPr>
        <p:spPr>
          <a:xfrm>
            <a:off x="5302897" y="2180454"/>
            <a:ext cx="182880" cy="182880"/>
          </a:xfrm>
          <a:prstGeom prst="rect">
            <a:avLst/>
          </a:prstGeom>
          <a:noFill/>
          <a:ln w="1270">
            <a:solidFill>
              <a:srgbClr val="C9B56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Choosing the Right Font (Font Selection)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Selecting the right font is crucial for effective communication.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Consider your audience: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What kind of message do you want to convey?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Think about the context: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Where will the text be displayed (print, screen, etc.)?</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Ensure readability: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Is the font easy to read at different sizes?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Limit yourself:</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Don't use too many fonts in one project (2-3 is usually sufficient).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5</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964897" y="598550"/>
            <a:ext cx="182880" cy="182880"/>
          </a:xfrm>
          <a:prstGeom prst="sun">
            <a:avLst/>
          </a:prstGeom>
          <a:noFill/>
          <a:ln w="1270">
            <a:solidFill>
              <a:srgbClr val="0458A8"/>
            </a:solidFill>
            <a:prstDash val="solid"/>
          </a:ln>
        </p:spPr>
      </p:sp>
      <p:sp>
        <p:nvSpPr>
          <p:cNvPr id="3" name="Shape 1"/>
          <p:cNvSpPr/>
          <p:nvPr/>
        </p:nvSpPr>
        <p:spPr>
          <a:xfrm>
            <a:off x="4279433" y="2610492"/>
            <a:ext cx="182880" cy="182880"/>
          </a:xfrm>
          <a:prstGeom prst="sun">
            <a:avLst/>
          </a:prstGeom>
          <a:noFill/>
          <a:ln w="1270">
            <a:solidFill>
              <a:srgbClr val="FD0AA0"/>
            </a:solidFill>
            <a:prstDash val="solid"/>
          </a:ln>
        </p:spPr>
      </p:sp>
      <p:sp>
        <p:nvSpPr>
          <p:cNvPr id="4" name="Shape 2"/>
          <p:cNvSpPr/>
          <p:nvPr/>
        </p:nvSpPr>
        <p:spPr>
          <a:xfrm>
            <a:off x="5228803" y="1780993"/>
            <a:ext cx="182880" cy="182880"/>
          </a:xfrm>
          <a:prstGeom prst="cube">
            <a:avLst/>
          </a:prstGeom>
          <a:noFill/>
          <a:ln w="1270">
            <a:solidFill>
              <a:srgbClr val="20296D"/>
            </a:solidFill>
            <a:prstDash val="solid"/>
          </a:ln>
        </p:spPr>
      </p:sp>
      <p:sp>
        <p:nvSpPr>
          <p:cNvPr id="5" name="Shape 3"/>
          <p:cNvSpPr/>
          <p:nvPr/>
        </p:nvSpPr>
        <p:spPr>
          <a:xfrm>
            <a:off x="3281380" y="4335575"/>
            <a:ext cx="182880" cy="182880"/>
          </a:xfrm>
          <a:prstGeom prst="rect">
            <a:avLst/>
          </a:prstGeom>
          <a:noFill/>
          <a:ln w="1270">
            <a:solidFill>
              <a:srgbClr val="0A6943"/>
            </a:solidFill>
            <a:prstDash val="solid"/>
          </a:ln>
        </p:spPr>
      </p:sp>
      <p:sp>
        <p:nvSpPr>
          <p:cNvPr id="6" name="Shape 4"/>
          <p:cNvSpPr/>
          <p:nvPr/>
        </p:nvSpPr>
        <p:spPr>
          <a:xfrm>
            <a:off x="3392456" y="2836557"/>
            <a:ext cx="182880" cy="182880"/>
          </a:xfrm>
          <a:prstGeom prst="sun">
            <a:avLst/>
          </a:prstGeom>
          <a:noFill/>
          <a:ln w="1270">
            <a:solidFill>
              <a:srgbClr val="A2777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Font Pairing: Finding the Perfect Match</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Combining fonts effectively can enhance your design. A general rule is to pair a Serif and a Sans-Serif font.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Contrast: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Choose fonts with different weights and styles.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Hierarchy: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 different fonts to create visual hierarchy (e.g., heading vs. body 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Readability is Key: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Make sure the combined fonts are still easy to read. Use online resources for suggestions.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6</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325824" y="4011867"/>
            <a:ext cx="182880" cy="182880"/>
          </a:xfrm>
          <a:prstGeom prst="triangle">
            <a:avLst/>
          </a:prstGeom>
          <a:noFill/>
          <a:ln w="1270">
            <a:solidFill>
              <a:srgbClr val="EAB83C"/>
            </a:solidFill>
            <a:prstDash val="solid"/>
          </a:ln>
        </p:spPr>
      </p:sp>
      <p:sp>
        <p:nvSpPr>
          <p:cNvPr id="3" name="Shape 1"/>
          <p:cNvSpPr/>
          <p:nvPr/>
        </p:nvSpPr>
        <p:spPr>
          <a:xfrm>
            <a:off x="4847216" y="554104"/>
            <a:ext cx="182880" cy="182880"/>
          </a:xfrm>
          <a:prstGeom prst="rect">
            <a:avLst/>
          </a:prstGeom>
          <a:noFill/>
          <a:ln w="1270">
            <a:solidFill>
              <a:srgbClr val="5AF6DF"/>
            </a:solidFill>
            <a:prstDash val="solid"/>
          </a:ln>
        </p:spPr>
      </p:sp>
      <p:sp>
        <p:nvSpPr>
          <p:cNvPr id="4" name="Shape 2"/>
          <p:cNvSpPr/>
          <p:nvPr/>
        </p:nvSpPr>
        <p:spPr>
          <a:xfrm>
            <a:off x="8010300" y="1518677"/>
            <a:ext cx="182880" cy="182880"/>
          </a:xfrm>
          <a:prstGeom prst="sun">
            <a:avLst/>
          </a:prstGeom>
          <a:noFill/>
          <a:ln w="1270">
            <a:solidFill>
              <a:srgbClr val="C9BAE8"/>
            </a:solidFill>
            <a:prstDash val="solid"/>
          </a:ln>
        </p:spPr>
      </p:sp>
      <p:sp>
        <p:nvSpPr>
          <p:cNvPr id="5" name="Shape 3"/>
          <p:cNvSpPr/>
          <p:nvPr/>
        </p:nvSpPr>
        <p:spPr>
          <a:xfrm>
            <a:off x="4803610" y="4433587"/>
            <a:ext cx="182880" cy="182880"/>
          </a:xfrm>
          <a:prstGeom prst="rect">
            <a:avLst/>
          </a:prstGeom>
          <a:noFill/>
          <a:ln w="1270">
            <a:solidFill>
              <a:srgbClr val="17407C"/>
            </a:solidFill>
            <a:prstDash val="solid"/>
          </a:ln>
        </p:spPr>
      </p:sp>
      <p:sp>
        <p:nvSpPr>
          <p:cNvPr id="6" name="Shape 4"/>
          <p:cNvSpPr/>
          <p:nvPr/>
        </p:nvSpPr>
        <p:spPr>
          <a:xfrm>
            <a:off x="2409391" y="1648567"/>
            <a:ext cx="182880" cy="182880"/>
          </a:xfrm>
          <a:prstGeom prst="sun">
            <a:avLst/>
          </a:prstGeom>
          <a:noFill/>
          <a:ln w="1270">
            <a:solidFill>
              <a:srgbClr val="A5D47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What is Kerning?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Kerning is the adjustment of space between </a:t>
            </a:r>
            <a:pPr algn="l" indent="0" marL="0">
              <a:lnSpc>
                <a:spcPts val="1600"/>
              </a:lnSpc>
              <a:buNone/>
            </a:pPr>
            <a:r>
              <a:rPr lang="en-US" sz="1400" i="1" dirty="0">
                <a:solidFill>
                  <a:srgbClr val="444444"/>
                </a:solidFill>
                <a:latin typeface="Poppins" pitchFamily="34" charset="0"/>
                <a:ea typeface="Poppins" pitchFamily="34" charset="-122"/>
                <a:cs typeface="Poppins" pitchFamily="34" charset="-120"/>
              </a:rPr>
              <a:t>individual</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letter pairs.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Why is it important?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Poor kerning can make words look unbalanced and difficult to read. Some letter combinations (e.g., AV, WA) often need manual kerning.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Automatic Kerning: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Most software has automatic kerning, but manual adjustments are often necessary for professional results. The goal is to make the space between all letters optically the same.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22859" y="22974"/>
            <a:ext cx="182880" cy="182880"/>
          </a:xfrm>
          <a:prstGeom prst="triangle">
            <a:avLst/>
          </a:prstGeom>
          <a:noFill/>
          <a:ln w="1270">
            <a:solidFill>
              <a:srgbClr val="DC6D16"/>
            </a:solidFill>
            <a:prstDash val="solid"/>
          </a:ln>
        </p:spPr>
      </p:sp>
      <p:sp>
        <p:nvSpPr>
          <p:cNvPr id="3" name="Shape 1"/>
          <p:cNvSpPr/>
          <p:nvPr/>
        </p:nvSpPr>
        <p:spPr>
          <a:xfrm>
            <a:off x="5423286" y="1262202"/>
            <a:ext cx="182880" cy="182880"/>
          </a:xfrm>
          <a:prstGeom prst="sun">
            <a:avLst/>
          </a:prstGeom>
          <a:noFill/>
          <a:ln w="1270">
            <a:solidFill>
              <a:srgbClr val="A74809"/>
            </a:solidFill>
            <a:prstDash val="solid"/>
          </a:ln>
        </p:spPr>
      </p:sp>
      <p:sp>
        <p:nvSpPr>
          <p:cNvPr id="4" name="Shape 2"/>
          <p:cNvSpPr/>
          <p:nvPr/>
        </p:nvSpPr>
        <p:spPr>
          <a:xfrm>
            <a:off x="3691872" y="231940"/>
            <a:ext cx="182880" cy="182880"/>
          </a:xfrm>
          <a:prstGeom prst="rect">
            <a:avLst/>
          </a:prstGeom>
          <a:noFill/>
          <a:ln w="1270">
            <a:solidFill>
              <a:srgbClr val="092A52"/>
            </a:solidFill>
            <a:prstDash val="solid"/>
          </a:ln>
        </p:spPr>
      </p:sp>
      <p:sp>
        <p:nvSpPr>
          <p:cNvPr id="5" name="Shape 3"/>
          <p:cNvSpPr/>
          <p:nvPr/>
        </p:nvSpPr>
        <p:spPr>
          <a:xfrm>
            <a:off x="5529522" y="742595"/>
            <a:ext cx="182880" cy="182880"/>
          </a:xfrm>
          <a:prstGeom prst="cube">
            <a:avLst/>
          </a:prstGeom>
          <a:noFill/>
          <a:ln w="1270">
            <a:solidFill>
              <a:srgbClr val="CA8721"/>
            </a:solidFill>
            <a:prstDash val="solid"/>
          </a:ln>
        </p:spPr>
      </p:sp>
      <p:sp>
        <p:nvSpPr>
          <p:cNvPr id="6" name="Shape 4"/>
          <p:cNvSpPr/>
          <p:nvPr/>
        </p:nvSpPr>
        <p:spPr>
          <a:xfrm>
            <a:off x="1402923" y="406633"/>
            <a:ext cx="182880" cy="182880"/>
          </a:xfrm>
          <a:prstGeom prst="rect">
            <a:avLst/>
          </a:prstGeom>
          <a:noFill/>
          <a:ln w="1270">
            <a:solidFill>
              <a:srgbClr val="43048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Kerning: A Visual Example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Compare the following: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Bad Kerning:</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AV ER AGE</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Good Kerning:</a:t>
            </a:r>
            <a:pPr algn="l" indent="0" marL="0">
              <a:lnSpc>
                <a:spcPts val="1600"/>
              </a:lnSpc>
              <a:buNone/>
            </a:pP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AVERAGE</a:t>
            </a:r>
            <a:endParaRPr lang="en-US" sz="1400" dirty="0"/>
          </a:p>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Notice how the 'AV' in the first example looks too far apart?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16525" y="5336"/>
            <a:ext cx="182880" cy="182880"/>
          </a:xfrm>
          <a:prstGeom prst="sun">
            <a:avLst/>
          </a:prstGeom>
          <a:noFill/>
          <a:ln w="1270">
            <a:solidFill>
              <a:srgbClr val="9ADB42"/>
            </a:solidFill>
            <a:prstDash val="solid"/>
          </a:ln>
        </p:spPr>
      </p:sp>
      <p:sp>
        <p:nvSpPr>
          <p:cNvPr id="3" name="Shape 1"/>
          <p:cNvSpPr/>
          <p:nvPr/>
        </p:nvSpPr>
        <p:spPr>
          <a:xfrm>
            <a:off x="1308164" y="3094455"/>
            <a:ext cx="182880" cy="182880"/>
          </a:xfrm>
          <a:prstGeom prst="rect">
            <a:avLst/>
          </a:prstGeom>
          <a:noFill/>
          <a:ln w="1270">
            <a:solidFill>
              <a:srgbClr val="718099"/>
            </a:solidFill>
            <a:prstDash val="solid"/>
          </a:ln>
        </p:spPr>
      </p:sp>
      <p:sp>
        <p:nvSpPr>
          <p:cNvPr id="4" name="Shape 2"/>
          <p:cNvSpPr/>
          <p:nvPr/>
        </p:nvSpPr>
        <p:spPr>
          <a:xfrm>
            <a:off x="3674934" y="4259015"/>
            <a:ext cx="182880" cy="182880"/>
          </a:xfrm>
          <a:prstGeom prst="cube">
            <a:avLst/>
          </a:prstGeom>
          <a:noFill/>
          <a:ln w="1270">
            <a:solidFill>
              <a:srgbClr val="BF5185"/>
            </a:solidFill>
            <a:prstDash val="solid"/>
          </a:ln>
        </p:spPr>
      </p:sp>
      <p:sp>
        <p:nvSpPr>
          <p:cNvPr id="5" name="Shape 3"/>
          <p:cNvSpPr/>
          <p:nvPr/>
        </p:nvSpPr>
        <p:spPr>
          <a:xfrm>
            <a:off x="3008993" y="3830028"/>
            <a:ext cx="182880" cy="182880"/>
          </a:xfrm>
          <a:prstGeom prst="rect">
            <a:avLst/>
          </a:prstGeom>
          <a:noFill/>
          <a:ln w="1270">
            <a:solidFill>
              <a:srgbClr val="EC304D"/>
            </a:solidFill>
            <a:prstDash val="solid"/>
          </a:ln>
        </p:spPr>
      </p:sp>
      <p:sp>
        <p:nvSpPr>
          <p:cNvPr id="6" name="Shape 4"/>
          <p:cNvSpPr/>
          <p:nvPr/>
        </p:nvSpPr>
        <p:spPr>
          <a:xfrm>
            <a:off x="508237" y="2958255"/>
            <a:ext cx="182880" cy="182880"/>
          </a:xfrm>
          <a:prstGeom prst="rect">
            <a:avLst/>
          </a:prstGeom>
          <a:noFill/>
          <a:ln w="1270">
            <a:solidFill>
              <a:srgbClr val="722C1F"/>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Leading: Line Height Matters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Leading (pronounced 'led-ding') is the vertical space between lines of text.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Impact on Readability: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Too little leading makes text feel cramped; too much makes it feel disconnected.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Optimal Leading: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Generally, leading should be slightly larger than the font size (e.g., 12pt font, 14pt leading). It should create vertical breathing room for the text. This depends on the font being used.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9</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2025-02-24T09:26:57Z</dcterms:created>
  <dcterms:modified xsi:type="dcterms:W3CDTF">2025-02-24T09:26:57Z</dcterms:modified>
</cp:coreProperties>
</file>